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7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1pPr>
            <a:lvl2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2pPr>
            <a:lvl3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3pPr>
            <a:lvl4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4pPr>
            <a:lvl5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科学通史第6讲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t>科学通史第6讲</a:t>
            </a:r>
          </a:p>
          <a:p>
            <a:pPr algn="l"/>
            <a:endParaRPr/>
          </a:p>
          <a:p>
            <a:r>
              <a:t>新物理学的诞生</a:t>
            </a:r>
          </a:p>
        </p:txBody>
      </p:sp>
      <p:sp>
        <p:nvSpPr>
          <p:cNvPr id="129" name="吴国盛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吴国盛</a:t>
            </a:r>
          </a:p>
          <a:p>
            <a:r>
              <a:t>清华大学科学史系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亚里士多德运动理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亚里士多德运动理论</a:t>
            </a:r>
          </a:p>
        </p:txBody>
      </p:sp>
      <p:sp>
        <p:nvSpPr>
          <p:cNvPr id="155" name="定性而非定量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定性而非定量</a:t>
            </a:r>
          </a:p>
          <a:p>
            <a:pPr>
              <a:buBlip>
                <a:blip r:embed="rId2"/>
              </a:buBlip>
            </a:pPr>
            <a:r>
              <a:t>运动理论服务于物性理论</a:t>
            </a:r>
          </a:p>
          <a:p>
            <a:pPr lvl="1">
              <a:buBlip>
                <a:blip r:embed="rId2"/>
              </a:buBlip>
            </a:pPr>
            <a:r>
              <a:t>运动有目的，因此有始有终</a:t>
            </a:r>
          </a:p>
          <a:p>
            <a:pPr lvl="1">
              <a:buBlip>
                <a:blip r:embed="rId2"/>
              </a:buBlip>
            </a:pPr>
            <a:r>
              <a:t>运动必有原因，原因一旦消失，运动就消失</a:t>
            </a:r>
          </a:p>
          <a:p>
            <a:pPr lvl="1">
              <a:buBlip>
                <a:blip r:embed="rId2"/>
              </a:buBlip>
            </a:pPr>
            <a:r>
              <a:t>一因一果，一种原因造就一种运动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亚里士多德运动理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亚里士多德运动理论</a:t>
            </a:r>
          </a:p>
        </p:txBody>
      </p:sp>
      <p:sp>
        <p:nvSpPr>
          <p:cNvPr id="158" name="两个重大困难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两个重大困难</a:t>
            </a:r>
          </a:p>
          <a:p>
            <a:pPr lvl="1">
              <a:buBlip>
                <a:blip r:embed="rId2"/>
              </a:buBlip>
            </a:pPr>
            <a:r>
              <a:t>自由落体运动：重物比轻物下落快吗？</a:t>
            </a:r>
          </a:p>
          <a:p>
            <a:pPr lvl="1">
              <a:buBlip>
                <a:blip r:embed="rId2"/>
              </a:buBlip>
            </a:pPr>
            <a:r>
              <a:t>抛物体运动：不再受迫的物体为何还能受迫（非自然的）运动？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伽利略反对亚里士多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伽利略反对亚里士多德</a:t>
            </a:r>
          </a:p>
        </p:txBody>
      </p:sp>
      <p:sp>
        <p:nvSpPr>
          <p:cNvPr id="161" name="自由落体运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122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自由落体运动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亚里士多德：重物比轻物下落得快，越重越快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《论运动》（1589）：相同材质的物体在同一介质中下落时间相同，与重量无关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1589-91年间，比萨斜塔实验：重球和轻球“几乎”同时落地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证明亚里士多德的观点是错误的！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1612年，比萨教授做斜塔落体实验，表明并非同时下落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1660年代，波义耳制成真空，表明一切自由落体同时下落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G_2542.JPG" descr="IMG_2542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伽利略论自由落体运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伽利略论自由落体运动</a:t>
            </a:r>
          </a:p>
        </p:txBody>
      </p:sp>
      <p:sp>
        <p:nvSpPr>
          <p:cNvPr id="166" name="由于有持续的重力的作用，它必然是加速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由于有持续的重力的作用，它必然是加速的</a:t>
            </a:r>
          </a:p>
          <a:p>
            <a:pPr>
              <a:buBlip>
                <a:blip r:embed="rId2"/>
              </a:buBlip>
            </a:pPr>
            <a:r>
              <a:t>由于重力不变，因此持续的加速必然是均匀的，因为</a:t>
            </a:r>
            <a:r>
              <a:rPr>
                <a:solidFill>
                  <a:srgbClr val="FF2600"/>
                </a:solidFill>
              </a:rPr>
              <a:t>自然喜欢简单性</a:t>
            </a:r>
          </a:p>
          <a:p>
            <a:pPr>
              <a:buBlip>
                <a:blip r:embed="rId2"/>
              </a:buBlip>
            </a:pPr>
            <a:r>
              <a:t>最简单的加速运动是相等时间内有相同的速度增量，这就是匀加速运动</a:t>
            </a:r>
          </a:p>
          <a:p>
            <a:pPr>
              <a:buBlip>
                <a:blip r:embed="rId2"/>
              </a:buBlip>
            </a:pPr>
            <a:r>
              <a:t>匀加速运动的速度正比于时间，以此可以推出</a:t>
            </a:r>
          </a:p>
          <a:p>
            <a:pPr>
              <a:buBlip>
                <a:blip r:embed="rId2"/>
              </a:buBlip>
            </a:pPr>
            <a:r>
              <a:t>匀加速运动的距离正比于时间的平方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斜面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斜面实验</a:t>
            </a:r>
          </a:p>
        </p:txBody>
      </p:sp>
      <p:sp>
        <p:nvSpPr>
          <p:cNvPr id="169" name="斜面实验使加速放缓，但仍保留其为匀加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斜面实验使加速放缓，但仍保留其为匀加速</a:t>
            </a:r>
          </a:p>
          <a:p>
            <a:pPr>
              <a:buBlip>
                <a:blip r:embed="rId2"/>
              </a:buBlip>
            </a:pPr>
            <a:r>
              <a:t>可以检验：距离与时间平方成正比</a:t>
            </a:r>
          </a:p>
          <a:p>
            <a:pPr lvl="1">
              <a:buBlip>
                <a:blip r:embed="rId2"/>
              </a:buBlip>
            </a:pPr>
            <a:r>
              <a:t>相同时间内走出1，3，5，7，……的间隔</a:t>
            </a:r>
          </a:p>
          <a:p>
            <a:pPr lvl="1">
              <a:buBlip>
                <a:blip r:embed="rId2"/>
              </a:buBlip>
            </a:pPr>
            <a:r>
              <a:t>累计距离1，4，9，16，……</a:t>
            </a:r>
          </a:p>
          <a:p>
            <a:pPr lvl="1">
              <a:buBlip>
                <a:blip r:embed="rId2"/>
              </a:buBlip>
            </a:pPr>
            <a:r>
              <a:t>他未意识到滚下斜面与自由落体的区别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G_1500.JPG" descr="IMG_1500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自由落体运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自由落体运动</a:t>
            </a:r>
          </a:p>
        </p:txBody>
      </p:sp>
      <p:sp>
        <p:nvSpPr>
          <p:cNvPr id="174" name="逻辑演绎：如果重物与轻物绑定将会如何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逻辑演绎：如果重物与轻物绑定将会如何？</a:t>
            </a:r>
          </a:p>
          <a:p>
            <a:pPr>
              <a:buBlip>
                <a:blip r:embed="rId2"/>
              </a:buBlip>
            </a:pPr>
            <a:r>
              <a:t>数学分析：由速度正比于时间可以推出距离正比于时间的平方</a:t>
            </a:r>
          </a:p>
          <a:p>
            <a:pPr>
              <a:buBlip>
                <a:blip r:embed="rId2"/>
              </a:buBlip>
            </a:pPr>
            <a:r>
              <a:t>实验检验：斜面实验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伽利略的先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伽利略的先驱</a:t>
            </a:r>
          </a:p>
        </p:txBody>
      </p:sp>
      <p:sp>
        <p:nvSpPr>
          <p:cNvPr id="177" name="希腊化晚期有一个批判亚里士多德物理学的传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希腊化晚期有一个批判亚里士多德物理学的传统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14世纪经院哲学家关于运动的量化研究</a:t>
            </a:r>
          </a:p>
          <a:p>
            <a:pPr marL="902208" lvl="1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定义匀速运动</a:t>
            </a:r>
          </a:p>
          <a:p>
            <a:pPr marL="902208" lvl="1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定义匀加速运动</a:t>
            </a:r>
          </a:p>
          <a:p>
            <a:pPr marL="902208" lvl="1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中速度定则：任何匀加速运动的结果等于中速度运动的结果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14世纪经院哲学家的冲力物理学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伽利略的惯性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伽利略的惯性原理</a:t>
            </a:r>
          </a:p>
        </p:txBody>
      </p:sp>
      <p:sp>
        <p:nvSpPr>
          <p:cNvPr id="180" name="自由落体的理想实验表明…"/>
          <p:cNvSpPr txBox="1">
            <a:spLocks noGrp="1"/>
          </p:cNvSpPr>
          <p:nvPr>
            <p:ph type="body" sz="half" idx="1"/>
          </p:nvPr>
        </p:nvSpPr>
        <p:spPr>
          <a:xfrm>
            <a:off x="692790" y="2819400"/>
            <a:ext cx="5416087" cy="5651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24104" indent="-324104" defTabSz="514095">
              <a:spcBef>
                <a:spcPts val="2400"/>
              </a:spcBef>
              <a:buBlip>
                <a:blip r:embed="rId2"/>
              </a:buBlip>
              <a:defRPr sz="3607"/>
            </a:pPr>
            <a:r>
              <a:t>自由落体的理想实验表明</a:t>
            </a:r>
          </a:p>
          <a:p>
            <a:pPr marL="648208" lvl="1" indent="-324104" defTabSz="514095">
              <a:spcBef>
                <a:spcPts val="2400"/>
              </a:spcBef>
              <a:buBlip>
                <a:blip r:embed="rId2"/>
              </a:buBlip>
              <a:defRPr sz="3607"/>
            </a:pPr>
            <a:r>
              <a:t>当重力和空气阻力持平之后，物体既不加速也不减速，保持匀速。但此惯性运动有始有终。</a:t>
            </a:r>
          </a:p>
          <a:p>
            <a:pPr marL="648208" lvl="1" indent="-324104" defTabSz="514095">
              <a:spcBef>
                <a:spcPts val="2400"/>
              </a:spcBef>
              <a:buBlip>
                <a:blip r:embed="rId2"/>
              </a:buBlip>
              <a:defRPr sz="3607"/>
            </a:pPr>
            <a:r>
              <a:t>按照亚里士多德，阻力与重力相等时，运动中止</a:t>
            </a:r>
          </a:p>
        </p:txBody>
      </p:sp>
      <p:pic>
        <p:nvPicPr>
          <p:cNvPr id="181" name="自由落体.jpg" descr="自由落体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7527" y="2521921"/>
            <a:ext cx="5032933" cy="7321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上讲回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上讲回顾</a:t>
            </a:r>
          </a:p>
        </p:txBody>
      </p:sp>
      <p:sp>
        <p:nvSpPr>
          <p:cNvPr id="132" name="科学革命的三大传统：数学、实验、自然志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科学革命的三大传统：数学、实验、自然志</a:t>
            </a:r>
          </a:p>
          <a:p>
            <a:pPr>
              <a:buBlip>
                <a:blip r:embed="rId2"/>
              </a:buBlip>
            </a:pPr>
            <a:r>
              <a:t>哥白尼革命：哥白尼、第谷、开普勒、伽利略</a:t>
            </a:r>
          </a:p>
          <a:p>
            <a:pPr>
              <a:buBlip>
                <a:blip r:embed="rId2"/>
              </a:buBlip>
            </a:pPr>
            <a:r>
              <a:t>哥白尼革命的意义：倒逼新物理学</a:t>
            </a:r>
          </a:p>
          <a:p>
            <a:pPr lvl="1">
              <a:buBlip>
                <a:blip r:embed="rId2"/>
              </a:buBlip>
            </a:pPr>
            <a:r>
              <a:t>新的运动理论</a:t>
            </a:r>
          </a:p>
          <a:p>
            <a:pPr lvl="1">
              <a:buBlip>
                <a:blip r:embed="rId2"/>
              </a:buBlip>
            </a:pPr>
            <a:r>
              <a:t>由天球走向引力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斜面.jpeg" descr="斜面.jpe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776" y="2039019"/>
            <a:ext cx="6480248" cy="7223480"/>
          </a:xfrm>
          <a:prstGeom prst="rect">
            <a:avLst/>
          </a:prstGeom>
        </p:spPr>
      </p:pic>
      <p:sp>
        <p:nvSpPr>
          <p:cNvPr id="184" name="伽利略的惯性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伽利略的惯性原理</a:t>
            </a:r>
          </a:p>
        </p:txBody>
      </p:sp>
      <p:sp>
        <p:nvSpPr>
          <p:cNvPr id="185" name="斜面实验表明…"/>
          <p:cNvSpPr txBox="1">
            <a:spLocks noGrp="1"/>
          </p:cNvSpPr>
          <p:nvPr>
            <p:ph type="body" sz="half" idx="1"/>
          </p:nvPr>
        </p:nvSpPr>
        <p:spPr>
          <a:xfrm>
            <a:off x="692790" y="2819400"/>
            <a:ext cx="5416087" cy="5651500"/>
          </a:xfrm>
          <a:prstGeom prst="rect">
            <a:avLst/>
          </a:prstGeom>
        </p:spPr>
        <p:txBody>
          <a:bodyPr/>
          <a:lstStyle/>
          <a:p>
            <a:pPr marL="357251" indent="-357251" defTabSz="566674">
              <a:spcBef>
                <a:spcPts val="2700"/>
              </a:spcBef>
              <a:buBlip>
                <a:blip r:embed="rId3"/>
              </a:buBlip>
              <a:defRPr sz="3977"/>
            </a:pPr>
            <a:r>
              <a:t>斜面实验表明</a:t>
            </a:r>
          </a:p>
          <a:p>
            <a:pPr marL="714502" lvl="1" indent="-357251" defTabSz="566674">
              <a:spcBef>
                <a:spcPts val="2700"/>
              </a:spcBef>
              <a:buBlip>
                <a:blip r:embed="rId3"/>
              </a:buBlip>
              <a:defRPr sz="3977"/>
            </a:pPr>
            <a:r>
              <a:t>斜面变成平面后，物体将保持速度不变</a:t>
            </a:r>
          </a:p>
          <a:p>
            <a:pPr marL="714502" lvl="1" indent="-357251" defTabSz="566674">
              <a:spcBef>
                <a:spcPts val="2700"/>
              </a:spcBef>
              <a:buBlip>
                <a:blip r:embed="rId3"/>
              </a:buBlip>
              <a:defRPr sz="3977"/>
            </a:pPr>
            <a:r>
              <a:t>平面实际上是地球表面，因此，此惯性运动实际上是圆周运动，而非直线运动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抛物体运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抛物体运动</a:t>
            </a:r>
          </a:p>
        </p:txBody>
      </p:sp>
      <p:sp>
        <p:nvSpPr>
          <p:cNvPr id="188" name="抛射体参与两种独立的运动：一种水平的匀速运动，一种自由落体运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抛射体参与两种独立的运动：一种水平的匀速运动，一种自由落体运动</a:t>
            </a:r>
          </a:p>
          <a:p>
            <a:pPr>
              <a:buBlip>
                <a:blip r:embed="rId2"/>
              </a:buBlip>
            </a:pPr>
            <a:r>
              <a:t>运动分解与合成法则</a:t>
            </a:r>
          </a:p>
          <a:p>
            <a:pPr lvl="1">
              <a:buBlip>
                <a:blip r:embed="rId2"/>
              </a:buBlip>
            </a:pPr>
            <a:r>
              <a:t>同一个物体可以同时参与多种运动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伽利略：自然的数学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伽利略：自然的数学化</a:t>
            </a:r>
          </a:p>
        </p:txBody>
      </p:sp>
      <p:sp>
        <p:nvSpPr>
          <p:cNvPr id="191" name="将运动做数学化处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将运动做数学化处理</a:t>
            </a:r>
          </a:p>
          <a:p>
            <a:pPr lvl="1">
              <a:buBlip>
                <a:blip r:embed="rId2"/>
              </a:buBlip>
            </a:pPr>
            <a:r>
              <a:t>把运动等于时间和空间的函数</a:t>
            </a:r>
          </a:p>
          <a:p>
            <a:pPr>
              <a:buBlip>
                <a:blip r:embed="rId2"/>
              </a:buBlip>
            </a:pPr>
            <a:r>
              <a:t>建立不严格的惯性运动定律</a:t>
            </a:r>
          </a:p>
          <a:p>
            <a:pPr>
              <a:buBlip>
                <a:blip r:embed="rId2"/>
              </a:buBlip>
            </a:pPr>
            <a:r>
              <a:t>思想实验与物理实验相结合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笛卡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笛卡尔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笛卡尔.jpg" descr="笛卡尔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347" y="2013618"/>
            <a:ext cx="6515692" cy="7263064"/>
          </a:xfrm>
          <a:prstGeom prst="rect">
            <a:avLst/>
          </a:prstGeom>
        </p:spPr>
      </p:pic>
      <p:sp>
        <p:nvSpPr>
          <p:cNvPr id="196" name="笛卡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笛卡尔</a:t>
            </a:r>
          </a:p>
        </p:txBody>
      </p:sp>
      <p:sp>
        <p:nvSpPr>
          <p:cNvPr id="197" name="笛卡尔（1596-1650）创造了一套机械论宇宙体系，用以替代亚里士多德目的论宇宙体系…"/>
          <p:cNvSpPr txBox="1">
            <a:spLocks noGrp="1"/>
          </p:cNvSpPr>
          <p:nvPr>
            <p:ph type="body" sz="half" idx="1"/>
          </p:nvPr>
        </p:nvSpPr>
        <p:spPr>
          <a:xfrm>
            <a:off x="1270000" y="2352479"/>
            <a:ext cx="5016500" cy="6766159"/>
          </a:xfrm>
          <a:prstGeom prst="rect">
            <a:avLst/>
          </a:prstGeom>
        </p:spPr>
        <p:txBody>
          <a:bodyPr/>
          <a:lstStyle/>
          <a:p>
            <a:pPr marL="368299" indent="-368299">
              <a:buBlip>
                <a:blip r:embed="rId3"/>
              </a:buBlip>
              <a:defRPr sz="3700"/>
            </a:pPr>
            <a:r>
              <a:t>笛卡尔（1596-1650）创造了一套</a:t>
            </a:r>
            <a:r>
              <a:rPr>
                <a:solidFill>
                  <a:srgbClr val="FF2600"/>
                </a:solidFill>
              </a:rPr>
              <a:t>机械论宇宙体系</a:t>
            </a:r>
            <a:r>
              <a:t>，用以替代亚里士多德</a:t>
            </a:r>
            <a:r>
              <a:rPr>
                <a:solidFill>
                  <a:srgbClr val="FF2600"/>
                </a:solidFill>
              </a:rPr>
              <a:t>目的论宇宙体系</a:t>
            </a:r>
          </a:p>
          <a:p>
            <a:pPr marL="368299" indent="-368299">
              <a:buBlip>
                <a:blip r:embed="rId3"/>
              </a:buBlip>
              <a:defRPr sz="3700"/>
            </a:pPr>
            <a:r>
              <a:t>世界=物质（空间）+运动</a:t>
            </a:r>
          </a:p>
          <a:p>
            <a:pPr lvl="1">
              <a:buBlip>
                <a:blip r:embed="rId3"/>
              </a:buBlip>
              <a:defRPr sz="3700"/>
            </a:pPr>
            <a:r>
              <a:t>废除天地二分</a:t>
            </a:r>
          </a:p>
          <a:p>
            <a:pPr lvl="1">
              <a:buBlip>
                <a:blip r:embed="rId3"/>
              </a:buBlip>
              <a:defRPr sz="3700"/>
            </a:pPr>
            <a:r>
              <a:t>运动就是位置变化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笛卡尔惯性定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笛卡尔惯性定律</a:t>
            </a:r>
          </a:p>
        </p:txBody>
      </p:sp>
      <p:sp>
        <p:nvSpPr>
          <p:cNvPr id="200" name="笛卡尔第一定律：事物维持其原有状态不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笛卡尔第一定律：事物维持其原有</a:t>
            </a:r>
            <a:r>
              <a:rPr>
                <a:solidFill>
                  <a:srgbClr val="FF2600"/>
                </a:solidFill>
              </a:rPr>
              <a:t>状态</a:t>
            </a:r>
            <a:r>
              <a:t>不变</a:t>
            </a:r>
          </a:p>
          <a:p>
            <a:pPr>
              <a:buBlip>
                <a:blip r:embed="rId2"/>
              </a:buBlip>
            </a:pPr>
            <a:r>
              <a:t>笛卡尔第二定律：所有运动就其本性而言都是</a:t>
            </a:r>
            <a:r>
              <a:rPr>
                <a:solidFill>
                  <a:srgbClr val="FF2600"/>
                </a:solidFill>
              </a:rPr>
              <a:t>直线</a:t>
            </a:r>
            <a:r>
              <a:t>的</a:t>
            </a:r>
          </a:p>
          <a:p>
            <a:pPr>
              <a:buBlip>
                <a:blip r:embed="rId2"/>
              </a:buBlip>
            </a:pPr>
            <a:r>
              <a:t>笛卡尔第三定律：物体碰上更强的物体不会失去任何运动（错误）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新物理学1.0版(164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新物理学1.0版(1644)</a:t>
            </a:r>
          </a:p>
        </p:txBody>
      </p:sp>
      <p:sp>
        <p:nvSpPr>
          <p:cNvPr id="203" name="统一原理：宇宙由物质和运动构成…"/>
          <p:cNvSpPr txBox="1">
            <a:spLocks noGrp="1"/>
          </p:cNvSpPr>
          <p:nvPr>
            <p:ph type="body" idx="1"/>
          </p:nvPr>
        </p:nvSpPr>
        <p:spPr>
          <a:xfrm>
            <a:off x="1270000" y="2664375"/>
            <a:ext cx="10464800" cy="584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solidFill>
                  <a:srgbClr val="212121"/>
                </a:solidFill>
              </a:defRPr>
            </a:pPr>
            <a:r>
              <a:t>统一原理：</a:t>
            </a:r>
            <a:r>
              <a:rPr>
                <a:solidFill>
                  <a:srgbClr val="FF2600"/>
                </a:solidFill>
              </a:rPr>
              <a:t>宇宙由物质和运动构成</a:t>
            </a:r>
          </a:p>
          <a:p>
            <a:pPr lvl="1">
              <a:buBlip>
                <a:blip r:embed="rId2"/>
              </a:buBlip>
              <a:defRPr>
                <a:solidFill>
                  <a:srgbClr val="212121"/>
                </a:solidFill>
              </a:defRPr>
            </a:pPr>
            <a:r>
              <a:t>亚里士多德：天界地界千差万别</a:t>
            </a:r>
          </a:p>
          <a:p>
            <a:pPr>
              <a:buBlip>
                <a:blip r:embed="rId2"/>
              </a:buBlip>
            </a:pPr>
            <a:r>
              <a:t>惯性原理：</a:t>
            </a:r>
            <a:r>
              <a:rPr>
                <a:solidFill>
                  <a:srgbClr val="FF2600"/>
                </a:solidFill>
              </a:rPr>
              <a:t>运动自我维持、数量守恒</a:t>
            </a:r>
          </a:p>
          <a:p>
            <a:pPr lvl="1">
              <a:buBlip>
                <a:blip r:embed="rId2"/>
              </a:buBlip>
            </a:pPr>
            <a:r>
              <a:t>亚里士多德：受迫运动需要外力维系</a:t>
            </a:r>
          </a:p>
          <a:p>
            <a:pPr>
              <a:buBlip>
                <a:blip r:embed="rId2"/>
              </a:buBlip>
              <a:defRPr>
                <a:solidFill>
                  <a:srgbClr val="212121"/>
                </a:solidFill>
              </a:defRPr>
            </a:pPr>
            <a:r>
              <a:t>宇宙模型：</a:t>
            </a:r>
            <a:r>
              <a:rPr>
                <a:solidFill>
                  <a:srgbClr val="FF2600"/>
                </a:solidFill>
              </a:rPr>
              <a:t>微粒碰撞运动形成宇宙涡旋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笛卡尔涡旋模型.jpeg" descr="笛卡尔涡旋模型.jpe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960" y="2544844"/>
            <a:ext cx="6097519" cy="6796068"/>
          </a:xfrm>
          <a:prstGeom prst="rect">
            <a:avLst/>
          </a:prstGeom>
        </p:spPr>
      </p:pic>
      <p:sp>
        <p:nvSpPr>
          <p:cNvPr id="206" name="涡旋宇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涡旋宇宙</a:t>
            </a:r>
          </a:p>
        </p:txBody>
      </p:sp>
      <p:sp>
        <p:nvSpPr>
          <p:cNvPr id="207" name="宇宙由无数的涡旋微粒组成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8299" indent="-368299">
              <a:buBlip>
                <a:blip r:embed="rId3"/>
              </a:buBlip>
              <a:defRPr sz="4000"/>
            </a:pPr>
            <a:r>
              <a:t>宇宙由无数的涡旋微粒组成</a:t>
            </a:r>
          </a:p>
          <a:p>
            <a:pPr marL="368299" indent="-368299">
              <a:buBlip>
                <a:blip r:embed="rId3"/>
              </a:buBlip>
              <a:defRPr sz="4000"/>
            </a:pPr>
            <a:r>
              <a:t>自由落体、抛射运动、潮汐运动、月球绕地、行星绕日、彗星运动都是涡旋运动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涡旋宇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涡旋宇宙</a:t>
            </a:r>
          </a:p>
        </p:txBody>
      </p:sp>
      <p:sp>
        <p:nvSpPr>
          <p:cNvPr id="210" name="优点：易于理解的机械论模型（微粒+碰撞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优点：易于理解的机械论模型（微粒+碰撞）</a:t>
            </a:r>
          </a:p>
          <a:p>
            <a:pPr lvl="1">
              <a:buBlip>
                <a:blip r:embed="rId2"/>
              </a:buBlip>
            </a:pPr>
            <a:r>
              <a:t>笛卡尔的后继者们继承了机械论微粒哲学</a:t>
            </a:r>
          </a:p>
          <a:p>
            <a:pPr>
              <a:buBlip>
                <a:blip r:embed="rId2"/>
              </a:buBlip>
            </a:pPr>
            <a:r>
              <a:t>缺点：无法严格地数学处理</a:t>
            </a:r>
          </a:p>
          <a:p>
            <a:pPr lvl="1">
              <a:buBlip>
                <a:blip r:embed="rId2"/>
              </a:buBlip>
            </a:pPr>
            <a:r>
              <a:t>笛卡尔的后继者们最后都抛弃了这个模型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笛卡尔在哲学系仍然是大牛…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4951117"/>
          </a:xfrm>
          <a:prstGeom prst="rect">
            <a:avLst/>
          </a:prstGeom>
        </p:spPr>
        <p:txBody>
          <a:bodyPr/>
          <a:lstStyle/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笛卡尔在哲学系仍然是大牛</a:t>
            </a:r>
          </a:p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在物理系为何没人理睬？</a:t>
            </a:r>
          </a:p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endParaRPr/>
          </a:p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牛顿新物理学2.0</a:t>
            </a:r>
          </a:p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取代了</a:t>
            </a:r>
          </a:p>
          <a:p>
            <a:pPr defTabSz="455675">
              <a:defRPr sz="5226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笛卡尔新物理学1.0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本讲要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本讲要目</a:t>
            </a:r>
          </a:p>
        </p:txBody>
      </p:sp>
      <p:sp>
        <p:nvSpPr>
          <p:cNvPr id="135" name="伽利略的运动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伽利略的运动学</a:t>
            </a:r>
          </a:p>
          <a:p>
            <a:pPr>
              <a:buBlip>
                <a:blip r:embed="rId2"/>
              </a:buBlip>
            </a:pPr>
            <a:r>
              <a:t>笛卡尔的机械自然观</a:t>
            </a:r>
          </a:p>
          <a:p>
            <a:pPr>
              <a:buBlip>
                <a:blip r:embed="rId2"/>
              </a:buBlip>
            </a:pPr>
            <a:r>
              <a:t>牛顿力学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新物理学2.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新物理学2.0</a:t>
            </a:r>
          </a:p>
        </p:txBody>
      </p:sp>
      <p:sp>
        <p:nvSpPr>
          <p:cNvPr id="215" name="继承了1.0版中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继承了1.0版中的</a:t>
            </a:r>
          </a:p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惯性原理和统一原理</a:t>
            </a:r>
          </a:p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但用万有引力</a:t>
            </a:r>
          </a:p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（universal gravitation）</a:t>
            </a:r>
          </a:p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取代宇宙涡旋</a:t>
            </a:r>
          </a:p>
          <a:p>
            <a:pPr marL="0" indent="0" algn="ctr" defTabSz="525779">
              <a:spcBef>
                <a:spcPts val="2700"/>
              </a:spcBef>
              <a:buSzTx/>
              <a:buNone/>
              <a:defRPr sz="4319"/>
            </a:pPr>
            <a:r>
              <a:t>（universal vortex）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三代宇宙模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三代宇宙模型</a:t>
            </a:r>
          </a:p>
        </p:txBody>
      </p:sp>
      <p:sp>
        <p:nvSpPr>
          <p:cNvPr id="218" name="亚里士多德：天球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6600"/>
            </a:pPr>
            <a:r>
              <a:t>亚里士多德：天球</a:t>
            </a:r>
          </a:p>
          <a:p>
            <a:pPr>
              <a:buBlip>
                <a:blip r:embed="rId2"/>
              </a:buBlip>
              <a:defRPr sz="6600"/>
            </a:pPr>
            <a:r>
              <a:t>笛卡尔：涡旋</a:t>
            </a:r>
          </a:p>
          <a:p>
            <a:pPr>
              <a:buBlip>
                <a:blip r:embed="rId2"/>
              </a:buBlip>
              <a:defRPr sz="6600"/>
            </a:pPr>
            <a:r>
              <a:t>牛顿：引力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牛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牛顿46像.jpg" descr="牛顿46像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223" name="牛顿…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3717915"/>
          </a:xfrm>
          <a:prstGeom prst="rect">
            <a:avLst/>
          </a:prstGeom>
        </p:spPr>
        <p:txBody>
          <a:bodyPr/>
          <a:lstStyle/>
          <a:p>
            <a:r>
              <a:t>牛顿</a:t>
            </a:r>
          </a:p>
          <a:p>
            <a:pPr>
              <a:defRPr sz="5900"/>
            </a:pPr>
            <a:r>
              <a:t>Issac Newton</a:t>
            </a:r>
          </a:p>
        </p:txBody>
      </p:sp>
      <p:sp>
        <p:nvSpPr>
          <p:cNvPr id="224" name="旧历1642年12月25日（新历1643年1月4日）出生…"/>
          <p:cNvSpPr txBox="1">
            <a:spLocks noGrp="1"/>
          </p:cNvSpPr>
          <p:nvPr>
            <p:ph type="body" sz="quarter" idx="1"/>
          </p:nvPr>
        </p:nvSpPr>
        <p:spPr>
          <a:xfrm>
            <a:off x="965200" y="5579984"/>
            <a:ext cx="5600700" cy="2802016"/>
          </a:xfrm>
          <a:prstGeom prst="rect">
            <a:avLst/>
          </a:prstGeom>
        </p:spPr>
        <p:txBody>
          <a:bodyPr/>
          <a:lstStyle/>
          <a:p>
            <a:r>
              <a:t>旧历1642年12月25日（新历1643年1月4日）出生</a:t>
            </a:r>
          </a:p>
          <a:p>
            <a:r>
              <a:t>遗腹子</a:t>
            </a:r>
          </a:p>
          <a:p>
            <a:r>
              <a:t>早产儿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牛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</a:t>
            </a:r>
          </a:p>
        </p:txBody>
      </p:sp>
      <p:sp>
        <p:nvSpPr>
          <p:cNvPr id="233" name="在数学上，发明微积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在数学上，发明微积分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在天文学上，发现了万有引力定律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在力学上，系统总结了运动三定律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在光学上，发现了太阳光的复合性</a:t>
            </a:r>
          </a:p>
          <a:p>
            <a:pPr marL="903691" lvl="1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发明了反射式望远镜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缔造了牛顿式的机械自然观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最后的炼金术士</a:t>
            </a:r>
            <a:endParaRPr sz="2958">
              <a:solidFill>
                <a:srgbClr val="000000"/>
              </a:solidFill>
            </a:endParaRPr>
          </a:p>
          <a:p>
            <a:pPr marL="494878" indent="-494878" defTabSz="39776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002">
                <a:solidFill>
                  <a:srgbClr val="262626"/>
                </a:solidFill>
              </a:defRPr>
            </a:pPr>
            <a:r>
              <a:t>宗教狂热分子，神秘知识的信奉者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牛顿生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牛顿生平</a:t>
            </a:r>
          </a:p>
        </p:txBody>
      </p:sp>
      <p:sp>
        <p:nvSpPr>
          <p:cNvPr id="236" name="缺少母爱：母亲嫁人、外祖父母扶养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1115" indent="-51111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262626"/>
                </a:solidFill>
              </a:defRPr>
            </a:pPr>
            <a:r>
              <a:t>缺少母爱：母亲嫁人、外祖父母扶养</a:t>
            </a:r>
          </a:p>
          <a:p>
            <a:pPr marL="511115" indent="-51111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262626"/>
                </a:solidFill>
              </a:defRPr>
            </a:pPr>
            <a:r>
              <a:t>12岁进Grantham镇上语法学校，寄宿在药剂师家，学会做化学实验</a:t>
            </a:r>
          </a:p>
          <a:p>
            <a:pPr marL="511115" indent="-51111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262626"/>
                </a:solidFill>
              </a:defRPr>
            </a:pPr>
            <a:r>
              <a:t>性情孤僻；喜制作小玩具、小机械，做过风车、灯笼、日晷</a:t>
            </a:r>
          </a:p>
          <a:p>
            <a:pPr marL="511115" indent="-51111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262626"/>
                </a:solidFill>
              </a:defRPr>
            </a:pPr>
            <a:r>
              <a:t>17岁回家管理农庄</a:t>
            </a:r>
          </a:p>
          <a:p>
            <a:pPr marL="511115" indent="-51111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33">
                <a:solidFill>
                  <a:srgbClr val="262626"/>
                </a:solidFill>
              </a:defRPr>
            </a:pPr>
            <a:r>
              <a:t>舅舅说服母亲让牛顿继续读书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牛顿生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牛顿生平</a:t>
            </a:r>
          </a:p>
        </p:txBody>
      </p:sp>
      <p:sp>
        <p:nvSpPr>
          <p:cNvPr id="239" name="1661年，18岁的牛顿进入剑桥大学三一学院学习；半佣半读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9114" indent="-419114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89">
                <a:solidFill>
                  <a:srgbClr val="262626"/>
                </a:solidFill>
              </a:defRPr>
            </a:pPr>
            <a:r>
              <a:t>1661年，18岁的牛顿进入剑桥大学三一学院学习；半佣半读</a:t>
            </a:r>
          </a:p>
          <a:p>
            <a:pPr marL="419114" indent="-419114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89">
                <a:solidFill>
                  <a:srgbClr val="262626"/>
                </a:solidFill>
              </a:defRPr>
            </a:pPr>
            <a:r>
              <a:t>自学笛卡尔、伽利略、波义耳、胡克、惠更斯的作品</a:t>
            </a:r>
          </a:p>
          <a:p>
            <a:pPr marL="419114" indent="-419114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89">
                <a:solidFill>
                  <a:srgbClr val="262626"/>
                </a:solidFill>
              </a:defRPr>
            </a:pPr>
            <a:r>
              <a:t>危险的光学实验：盯着太阳看、在眼窝里插针</a:t>
            </a:r>
          </a:p>
          <a:p>
            <a:pPr marL="419114" indent="-419114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89">
                <a:solidFill>
                  <a:srgbClr val="262626"/>
                </a:solidFill>
              </a:defRPr>
            </a:pPr>
            <a:r>
              <a:t>1663年，卢卡斯（Henry Lucas, 1610-1663）设立数学教席，首任教授巴罗</a:t>
            </a:r>
          </a:p>
          <a:p>
            <a:pPr marL="419114" indent="-419114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89">
                <a:solidFill>
                  <a:srgbClr val="262626"/>
                </a:solidFill>
              </a:defRPr>
            </a:pPr>
            <a:r>
              <a:t>在巴罗指导下牛顿阅读了开普勒的《光学》、笛卡尔的《几何学》和《哲学原理》，伽利略的《对话》，胡克的《显微图》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参考书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参考书目</a:t>
            </a:r>
          </a:p>
        </p:txBody>
      </p:sp>
      <p:sp>
        <p:nvSpPr>
          <p:cNvPr id="138" name="科恩：《新物理学的诞生》，商务印书馆2016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科恩：《新物理学的诞生》，商务印书馆2016</a:t>
            </a:r>
          </a:p>
          <a:p>
            <a:pPr>
              <a:buBlip>
                <a:blip r:embed="rId2"/>
              </a:buBlip>
            </a:pPr>
            <a:r>
              <a:t>怀特：《最后的炼金术士：牛顿传》，中信出版社2004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牛顿生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牛顿生平</a:t>
            </a:r>
          </a:p>
        </p:txBody>
      </p:sp>
      <p:sp>
        <p:nvSpPr>
          <p:cNvPr id="242" name="1665年初大学毕业，伦敦瘟疫，停学回家。是年初，二项式定理（任何幂的二项式化为一个展开的级数）；11月，发明流数运算法（微分运算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6862" indent="-396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9">
                <a:solidFill>
                  <a:srgbClr val="262626"/>
                </a:solidFill>
              </a:defRPr>
            </a:pPr>
            <a:r>
              <a:t>1665年初大学毕业，伦敦瘟疫，停学回家。是年初，二项式定理（任何幂的二项式化为一个展开的级数）；11月，发明流数运算法（微分运算）</a:t>
            </a:r>
            <a:endParaRPr sz="1992">
              <a:solidFill>
                <a:srgbClr val="000000"/>
              </a:solidFill>
            </a:endParaRPr>
          </a:p>
          <a:p>
            <a:pPr marL="396862" indent="-396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9">
                <a:solidFill>
                  <a:srgbClr val="262626"/>
                </a:solidFill>
              </a:defRPr>
            </a:pPr>
            <a:r>
              <a:t>1666年，牛顿的奇迹年。1月，颜色理论，5月反流数运算（积分），同年推出平方反比力公式</a:t>
            </a:r>
            <a:endParaRPr sz="1992">
              <a:solidFill>
                <a:srgbClr val="000000"/>
              </a:solidFill>
            </a:endParaRPr>
          </a:p>
          <a:p>
            <a:pPr marL="396862" indent="-396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9">
                <a:solidFill>
                  <a:srgbClr val="262626"/>
                </a:solidFill>
              </a:defRPr>
            </a:pPr>
            <a:r>
              <a:t>1667年回到剑桥</a:t>
            </a:r>
            <a:endParaRPr sz="1992">
              <a:solidFill>
                <a:srgbClr val="000000"/>
              </a:solidFill>
            </a:endParaRPr>
          </a:p>
          <a:p>
            <a:pPr marL="396862" indent="-396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9">
                <a:solidFill>
                  <a:srgbClr val="262626"/>
                </a:solidFill>
              </a:defRPr>
            </a:pPr>
            <a:r>
              <a:t>1669年接任卢卡斯教席，时年27岁。是年发现太阳光并非单色光</a:t>
            </a:r>
            <a:endParaRPr sz="1992">
              <a:solidFill>
                <a:srgbClr val="000000"/>
              </a:solidFill>
            </a:endParaRPr>
          </a:p>
          <a:p>
            <a:pPr marL="396862" indent="-396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9">
                <a:solidFill>
                  <a:srgbClr val="262626"/>
                </a:solidFill>
              </a:defRPr>
            </a:pPr>
            <a:r>
              <a:t>1671年向皇家学会提交反射式望远镜，成为会员。与胡克闹矛盾。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70097"/>
            <a:ext cx="13004800" cy="62134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03111"/>
            <a:ext cx="13004800" cy="79473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8995"/>
            <a:ext cx="13004800" cy="9175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万有引力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万有引力</a:t>
            </a:r>
          </a:p>
        </p:txBody>
      </p:sp>
      <p:sp>
        <p:nvSpPr>
          <p:cNvPr id="251" name="为什么行星总是绕太阳做封闭的曲线运动，而不是跑离太阳呢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35275" indent="-435275" defTabSz="402336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20">
                <a:solidFill>
                  <a:srgbClr val="262626"/>
                </a:solidFill>
              </a:defRPr>
            </a:pPr>
            <a:r>
              <a:t>为什么行星总是绕太阳做封闭的曲线运动，而不是跑离太阳呢？</a:t>
            </a:r>
            <a:endParaRPr sz="1760">
              <a:solidFill>
                <a:srgbClr val="000000"/>
              </a:solidFill>
            </a:endParaRPr>
          </a:p>
          <a:p>
            <a:pPr marL="435275" indent="-435275" defTabSz="402336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20">
                <a:solidFill>
                  <a:srgbClr val="262626"/>
                </a:solidFill>
              </a:defRPr>
            </a:pPr>
            <a:r>
              <a:t>1684年1月，胡克宣布发现了平方反比力作用下的行星运动规律是椭圆，但给不出数学证明。8月哈雷北上请教牛顿。11月，牛顿写了《论运动》，证明了平方反比力与椭圆运动的关系。</a:t>
            </a:r>
            <a:endParaRPr sz="1760">
              <a:solidFill>
                <a:srgbClr val="000000"/>
              </a:solidFill>
            </a:endParaRPr>
          </a:p>
          <a:p>
            <a:pPr marL="435275" indent="-435275" defTabSz="402336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20">
                <a:solidFill>
                  <a:srgbClr val="262626"/>
                </a:solidFill>
              </a:defRPr>
            </a:pPr>
            <a:r>
              <a:t>由开普勒三定律＋惠更斯向心力公式可以推出平方反比力（胡克、雷恩、哈雷），牛顿给出了逆命题。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52 (2).jpg" descr="52 (2)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04" y="168358"/>
            <a:ext cx="11804393" cy="6215443"/>
          </a:xfrm>
          <a:prstGeom prst="rect">
            <a:avLst/>
          </a:prstGeom>
        </p:spPr>
      </p:pic>
      <p:sp>
        <p:nvSpPr>
          <p:cNvPr id="254" name="连按此项以编辑"/>
          <p:cNvSpPr txBox="1">
            <a:spLocks noGrp="1"/>
          </p:cNvSpPr>
          <p:nvPr>
            <p:ph type="title"/>
          </p:nvPr>
        </p:nvSpPr>
        <p:spPr>
          <a:xfrm>
            <a:off x="1270000" y="6075143"/>
            <a:ext cx="10464800" cy="4338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33679">
              <a:defRPr sz="2880"/>
            </a:pPr>
            <a:endParaRPr/>
          </a:p>
        </p:txBody>
      </p:sp>
      <p:sp>
        <p:nvSpPr>
          <p:cNvPr id="255" name="1686-87年间，牛顿证明了：…"/>
          <p:cNvSpPr txBox="1">
            <a:spLocks noGrp="1"/>
          </p:cNvSpPr>
          <p:nvPr>
            <p:ph type="body" sz="half" idx="1"/>
          </p:nvPr>
        </p:nvSpPr>
        <p:spPr>
          <a:xfrm>
            <a:off x="1270000" y="6679123"/>
            <a:ext cx="10464800" cy="2482489"/>
          </a:xfrm>
          <a:prstGeom prst="rect">
            <a:avLst/>
          </a:prstGeom>
        </p:spPr>
        <p:txBody>
          <a:bodyPr/>
          <a:lstStyle>
            <a:lvl1pPr marL="368299" indent="-368299" algn="l">
              <a:spcBef>
                <a:spcPts val="2800"/>
              </a:spcBef>
              <a:buSzPct val="25000"/>
              <a:buBlip>
                <a:blip r:embed="rId3"/>
              </a:buBlip>
              <a:defRPr sz="3900"/>
            </a:lvl1pPr>
            <a:lvl2pPr marL="736600" indent="-368300" algn="l">
              <a:spcBef>
                <a:spcPts val="2800"/>
              </a:spcBef>
              <a:buSzPct val="25000"/>
              <a:buBlip>
                <a:blip r:embed="rId3"/>
              </a:buBlip>
              <a:defRPr sz="3900"/>
            </a:lvl2pPr>
          </a:lstStyle>
          <a:p>
            <a:r>
              <a:t>1686-87年间，牛顿证明了：</a:t>
            </a:r>
          </a:p>
          <a:p>
            <a:pPr lvl="1"/>
            <a:r>
              <a:t>地球吸引苹果，如同所有质量集中在球心，苹果与地面的距离无关紧要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万有引力定律发现时间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万有引力定律发现时间表</a:t>
            </a:r>
          </a:p>
        </p:txBody>
      </p:sp>
      <p:sp>
        <p:nvSpPr>
          <p:cNvPr id="258" name="1665-69年间，牛顿根据圆周运动公式和开普勒第三定律，推出了（距离）平方反比力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1665-69年间，牛顿根据圆周运动公式和开普勒第三定律，推出了（距离）平方反比力</a:t>
            </a:r>
          </a:p>
          <a:p>
            <a:pPr>
              <a:buBlip>
                <a:blip r:embed="rId2"/>
              </a:buBlip>
            </a:pPr>
            <a:r>
              <a:t>1684年8-11月间，牛顿</a:t>
            </a:r>
            <a:r>
              <a:rPr>
                <a:solidFill>
                  <a:schemeClr val="accent5"/>
                </a:solidFill>
              </a:rPr>
              <a:t>严格证明了椭圆轨道需要平方反比引力</a:t>
            </a:r>
          </a:p>
          <a:p>
            <a:pPr>
              <a:buBlip>
                <a:blip r:embed="rId2"/>
              </a:buBlip>
            </a:pPr>
            <a:r>
              <a:t>1686-87年，牛顿</a:t>
            </a:r>
            <a:r>
              <a:rPr>
                <a:solidFill>
                  <a:schemeClr val="accent5"/>
                </a:solidFill>
              </a:rPr>
              <a:t>严格证明了球体引力公式</a:t>
            </a:r>
          </a:p>
          <a:p>
            <a:pPr>
              <a:buBlip>
                <a:blip r:embed="rId2"/>
              </a:buBlip>
            </a:pPr>
            <a:r>
              <a:t>在《原理》中，万有引力定律大功告成！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《原理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《原理》</a:t>
            </a:r>
          </a:p>
        </p:txBody>
      </p:sp>
      <p:sp>
        <p:nvSpPr>
          <p:cNvPr id="261" name="在哈雷鼓励下，1686年写出《自然哲学的数学原理》，哈雷出资于1687年出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6383" indent="-486383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262626"/>
                </a:solidFill>
              </a:defRPr>
            </a:pPr>
            <a:r>
              <a:t>在哈雷鼓励下，1686年写出《自然哲学的数学原理》，哈雷出资于1687年出版</a:t>
            </a:r>
            <a:endParaRPr sz="2200">
              <a:solidFill>
                <a:srgbClr val="000000"/>
              </a:solidFill>
            </a:endParaRPr>
          </a:p>
          <a:p>
            <a:pPr marL="486383" indent="-486383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262626"/>
                </a:solidFill>
              </a:defRPr>
            </a:pPr>
            <a:r>
              <a:t>《原理》分导论和三篇。</a:t>
            </a:r>
            <a:endParaRPr sz="2200">
              <a:solidFill>
                <a:srgbClr val="000000"/>
              </a:solidFill>
            </a:endParaRPr>
          </a:p>
          <a:p>
            <a:pPr marL="956283" lvl="1" indent="-486383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33">
                <a:solidFill>
                  <a:srgbClr val="262626"/>
                </a:solidFill>
              </a:defRPr>
            </a:pPr>
            <a:r>
              <a:t>导论包括定义、基本定理和定律，及相关的说明。绝对时空概念、运动合成法则、运动三定律、力的合成与分解法则、伽利略相对性原理。就像一部数学专著一样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DSC03484哈雷原理.JPG" descr="DSC03484哈雷原理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9050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《原理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《原理》</a:t>
            </a:r>
          </a:p>
        </p:txBody>
      </p:sp>
      <p:sp>
        <p:nvSpPr>
          <p:cNvPr id="266" name="第一篇，解决引力问题，共14章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39896" indent="-439896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57">
                <a:solidFill>
                  <a:srgbClr val="262626"/>
                </a:solidFill>
              </a:defRPr>
            </a:pPr>
            <a:r>
              <a:t>第一篇，解决引力问题，共14章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第1章，无穷算法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第2章，推导引力的平方反比式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第3章，反推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第4、5、6章继续讨论圆锥曲线的几何问题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第7章，扩充伽利略的落体运动定律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第10章，摆的运动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第11章，引力与质量成正比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第12章，球体质点的等效性证明</a:t>
            </a:r>
            <a:endParaRPr sz="2208">
              <a:solidFill>
                <a:srgbClr val="000000"/>
              </a:solidFill>
            </a:endParaRPr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262626"/>
                </a:solidFill>
              </a:defRPr>
            </a:pPr>
            <a:r>
              <a:t>第14章，运用力学讨论光的折射和反射问题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截屏2021-10-24 20.37.37.png" descr="截屏2021-10-24 20.37.3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59" y="823357"/>
            <a:ext cx="5819747" cy="8106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截屏2021-10-24 20.41.38.png" descr="截屏2021-10-24 20.41.38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751" y="937408"/>
            <a:ext cx="5440593" cy="7878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《原理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《原理》</a:t>
            </a:r>
          </a:p>
        </p:txBody>
      </p:sp>
      <p:sp>
        <p:nvSpPr>
          <p:cNvPr id="269" name="第二篇，讨论物体在介质中的运动。批评笛卡尔的宇宙旋涡假说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1943" indent="-511943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40">
                <a:solidFill>
                  <a:srgbClr val="262626"/>
                </a:solidFill>
              </a:defRPr>
            </a:pPr>
            <a:r>
              <a:t>第二篇，讨论物体在介质中的运动。批评笛卡尔的宇宙旋涡假说。</a:t>
            </a:r>
            <a:endParaRPr sz="3036">
              <a:solidFill>
                <a:srgbClr val="000000"/>
              </a:solidFill>
            </a:endParaRPr>
          </a:p>
          <a:p>
            <a:pPr marL="511943" indent="-511943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140">
                <a:solidFill>
                  <a:srgbClr val="262626"/>
                </a:solidFill>
              </a:defRPr>
            </a:pPr>
            <a:r>
              <a:t>第三篇，论宇宙体系</a:t>
            </a:r>
            <a:endParaRPr sz="3036">
              <a:solidFill>
                <a:srgbClr val="000000"/>
              </a:solidFill>
            </a:endParaRPr>
          </a:p>
          <a:p>
            <a:pPr marL="807733" lvl="1" indent="-375425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94">
                <a:solidFill>
                  <a:srgbClr val="262626"/>
                </a:solidFill>
              </a:defRPr>
            </a:pPr>
            <a:r>
              <a:rPr sz="3036">
                <a:solidFill>
                  <a:srgbClr val="000000"/>
                </a:solidFill>
              </a:rPr>
              <a:t>    </a:t>
            </a:r>
            <a:r>
              <a:t>论宇宙体系的原因</a:t>
            </a:r>
            <a:endParaRPr sz="3036">
              <a:solidFill>
                <a:srgbClr val="000000"/>
              </a:solidFill>
            </a:endParaRPr>
          </a:p>
          <a:p>
            <a:pPr marL="807733" lvl="1" indent="-375425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94">
                <a:solidFill>
                  <a:srgbClr val="262626"/>
                </a:solidFill>
              </a:defRPr>
            </a:pPr>
            <a:r>
              <a:rPr sz="3036">
                <a:solidFill>
                  <a:srgbClr val="000000"/>
                </a:solidFill>
              </a:rPr>
              <a:t>    </a:t>
            </a:r>
            <a:r>
              <a:t>论月亮</a:t>
            </a:r>
            <a:endParaRPr sz="3036">
              <a:solidFill>
                <a:srgbClr val="000000"/>
              </a:solidFill>
            </a:endParaRPr>
          </a:p>
          <a:p>
            <a:pPr marL="807733" lvl="1" indent="-375425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94">
                <a:solidFill>
                  <a:srgbClr val="262626"/>
                </a:solidFill>
              </a:defRPr>
            </a:pPr>
            <a:r>
              <a:rPr sz="3036">
                <a:solidFill>
                  <a:srgbClr val="000000"/>
                </a:solidFill>
              </a:rPr>
              <a:t>    </a:t>
            </a:r>
            <a:r>
              <a:t>论潮汐</a:t>
            </a:r>
            <a:endParaRPr sz="3036">
              <a:solidFill>
                <a:srgbClr val="000000"/>
              </a:solidFill>
            </a:endParaRPr>
          </a:p>
          <a:p>
            <a:pPr marL="807733" lvl="1" indent="-375425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94">
                <a:solidFill>
                  <a:srgbClr val="262626"/>
                </a:solidFill>
              </a:defRPr>
            </a:pPr>
            <a:r>
              <a:rPr sz="3036">
                <a:solidFill>
                  <a:srgbClr val="000000"/>
                </a:solidFill>
              </a:rPr>
              <a:t>    </a:t>
            </a:r>
            <a:r>
              <a:t>论岁差</a:t>
            </a:r>
            <a:endParaRPr sz="3036">
              <a:solidFill>
                <a:srgbClr val="000000"/>
              </a:solidFill>
            </a:endParaRPr>
          </a:p>
          <a:p>
            <a:pPr marL="807733" lvl="1" indent="-375425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894">
                <a:solidFill>
                  <a:srgbClr val="262626"/>
                </a:solidFill>
              </a:defRPr>
            </a:pPr>
            <a:r>
              <a:rPr sz="3036">
                <a:solidFill>
                  <a:srgbClr val="000000"/>
                </a:solidFill>
              </a:rPr>
              <a:t>    </a:t>
            </a:r>
            <a:r>
              <a:t>论彗星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牛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</a:t>
            </a:r>
          </a:p>
        </p:txBody>
      </p:sp>
      <p:sp>
        <p:nvSpPr>
          <p:cNvPr id="272" name="1693年，牛顿染上精神抑郁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1693年，牛顿染上精神抑郁症</a:t>
            </a:r>
            <a:endParaRPr sz="2573">
              <a:solidFill>
                <a:srgbClr val="000000"/>
              </a:solidFill>
            </a:endParaRPr>
          </a:p>
          <a:p>
            <a:pPr marL="831352" lvl="1" indent="-441335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有可能是金丹中毒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1696年，出任造币厂厂长直到去世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1703年开始，担任皇家学会会长直到去世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1704年出版《光学》，带有许多“探问”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1714年，攻击莱布尼兹，争夺微积分的发明优先权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晚年热衷于神学研究</a:t>
            </a:r>
            <a:endParaRPr sz="2573">
              <a:solidFill>
                <a:srgbClr val="000000"/>
              </a:solidFill>
            </a:endParaRPr>
          </a:p>
          <a:p>
            <a:pPr marL="441334" indent="-441334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568">
                <a:solidFill>
                  <a:srgbClr val="262626"/>
                </a:solidFill>
              </a:defRPr>
            </a:pPr>
            <a:r>
              <a:t>1727年3月20日去世，享年85岁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牛顿墓.jpg" descr="牛顿墓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5671" y="0"/>
            <a:ext cx="7313458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牛顿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牛顿革命</a:t>
            </a:r>
          </a:p>
        </p:txBody>
      </p:sp>
      <p:sp>
        <p:nvSpPr>
          <p:cNvPr id="277" name="示范了一个成功的自然数学化方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862" indent="-461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4">
                <a:solidFill>
                  <a:srgbClr val="262626"/>
                </a:solidFill>
              </a:defRPr>
            </a:pPr>
            <a:r>
              <a:t>示范了一个成功的自然数学化方案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北天极的进动、分点至点的移动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潮汐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苹果落地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陀螺不倒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地轴的倾斜</a:t>
            </a:r>
          </a:p>
          <a:p>
            <a:pPr marL="728715" lvl="1" indent="-33869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739">
                <a:solidFill>
                  <a:srgbClr val="000000"/>
                </a:solidFill>
              </a:defRPr>
            </a:pPr>
            <a:r>
              <a:t>地球的洋葱形状</a:t>
            </a:r>
          </a:p>
          <a:p>
            <a:pPr marL="461862" indent="-461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4">
                <a:solidFill>
                  <a:srgbClr val="262626"/>
                </a:solidFill>
              </a:defRPr>
            </a:pPr>
            <a:r>
              <a:t>创造了一个成功的力学（机械）图景</a:t>
            </a:r>
            <a:endParaRPr sz="2739">
              <a:solidFill>
                <a:srgbClr val="000000"/>
              </a:solidFill>
            </a:endParaRPr>
          </a:p>
          <a:p>
            <a:pPr marL="461862" indent="-461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4">
                <a:solidFill>
                  <a:srgbClr val="262626"/>
                </a:solidFill>
              </a:defRPr>
            </a:pPr>
            <a:r>
              <a:t>上帝至关重要，力学并不充分</a:t>
            </a:r>
          </a:p>
          <a:p>
            <a:pPr marL="461862" indent="-461862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4">
                <a:solidFill>
                  <a:srgbClr val="262626"/>
                </a:solidFill>
              </a:defRPr>
            </a:pPr>
            <a:r>
              <a:t>以上帝之名，创立无限绝对时间空间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牛顿革命的后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牛顿革命的后果</a:t>
            </a:r>
          </a:p>
        </p:txBody>
      </p:sp>
      <p:sp>
        <p:nvSpPr>
          <p:cNvPr id="280" name="驱逐上帝、自然去魅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6460" indent="-556460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400">
                <a:solidFill>
                  <a:srgbClr val="262626"/>
                </a:solidFill>
              </a:defRPr>
            </a:pPr>
            <a:r>
              <a:t>驱逐上帝、自然去魅</a:t>
            </a:r>
          </a:p>
          <a:p>
            <a:pPr marL="556460" indent="-556460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400">
                <a:solidFill>
                  <a:srgbClr val="262626"/>
                </a:solidFill>
              </a:defRPr>
            </a:pPr>
            <a:r>
              <a:t>保留世界图景的机械化、</a:t>
            </a:r>
            <a:r>
              <a:rPr>
                <a:solidFill>
                  <a:srgbClr val="000000"/>
                </a:solidFill>
              </a:rPr>
              <a:t>数学化</a:t>
            </a:r>
          </a:p>
          <a:p>
            <a:pPr marL="1026360" lvl="1" indent="-556460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400">
                <a:solidFill>
                  <a:srgbClr val="262626"/>
                </a:solidFill>
              </a:defRPr>
            </a:pPr>
            <a:r>
              <a:t>数理分析传统的建立</a:t>
            </a:r>
            <a:endParaRPr>
              <a:solidFill>
                <a:srgbClr val="000000"/>
              </a:solidFill>
            </a:endParaRPr>
          </a:p>
          <a:p>
            <a:pPr marL="1026360" lvl="1" indent="-556460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400">
                <a:solidFill>
                  <a:srgbClr val="262626"/>
                </a:solidFill>
              </a:defRPr>
            </a:pPr>
            <a:r>
              <a:t>从封闭世界到无限宇宙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思考题</a:t>
            </a:r>
          </a:p>
        </p:txBody>
      </p:sp>
      <p:sp>
        <p:nvSpPr>
          <p:cNvPr id="283" name="为什么说近代科学革命本质上是柏拉图战胜了亚里斯多德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为什么说近代科学革命本质上是柏拉图战胜了亚里斯多德？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希腊的数学传统与物理传统是分开的，近代科学是如何将之结合在一起形成数理传统的？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近代数学与古代希腊数学有何不同？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伽利略在科学革命中的贡献是什么</a:t>
            </a:r>
            <a:r>
              <a:rPr sz="3733"/>
              <a:t>？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buBlip>
                <a:blip r:embed="rId2"/>
              </a:buBlip>
            </a:pPr>
            <a:r>
              <a:t>牛顿为什么需要一个上帝？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天文学革命的意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天文学革命的意义</a:t>
            </a:r>
          </a:p>
        </p:txBody>
      </p:sp>
      <p:sp>
        <p:nvSpPr>
          <p:cNvPr id="144" name="倒逼新物理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buBlip>
                <a:blip r:embed="rId2"/>
              </a:buBlip>
              <a:defRPr sz="5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倒逼新物理学</a:t>
            </a:r>
          </a:p>
          <a:p>
            <a:pPr marL="1320800" lvl="2" indent="-381000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新的运动理论：牛顿力学</a:t>
            </a:r>
          </a:p>
          <a:p>
            <a:pPr marL="1320800" lvl="2" indent="-381000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由天球到引力：万有引力定律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伽利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伽利略对现代科学的贡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伽利略对现代科学的贡献</a:t>
            </a:r>
          </a:p>
        </p:txBody>
      </p:sp>
      <p:sp>
        <p:nvSpPr>
          <p:cNvPr id="149" name="发现了新天象，有力地支持了哥白尼天文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发现了新天象，有力地支持了</a:t>
            </a:r>
            <a:r>
              <a:rPr>
                <a:solidFill>
                  <a:srgbClr val="FF2600"/>
                </a:solidFill>
              </a:rPr>
              <a:t>哥白尼天文学</a:t>
            </a:r>
          </a:p>
          <a:p>
            <a:pPr lvl="1"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月亮表面、金星位相、木星卫星</a:t>
            </a:r>
          </a:p>
          <a:p>
            <a:pPr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创立了新运动学，为</a:t>
            </a:r>
            <a:r>
              <a:rPr>
                <a:solidFill>
                  <a:srgbClr val="FF2600"/>
                </a:solidFill>
              </a:rPr>
              <a:t>牛顿力学</a:t>
            </a:r>
            <a:r>
              <a:t>开辟道路</a:t>
            </a:r>
          </a:p>
          <a:p>
            <a:pPr lvl="1">
              <a:buBlip>
                <a:blip r:embed="rId2"/>
              </a:buBlip>
            </a:pPr>
            <a:r>
              <a:t>自由落体运动</a:t>
            </a:r>
          </a:p>
          <a:p>
            <a:pPr lvl="1">
              <a:buBlip>
                <a:blip r:embed="rId2"/>
              </a:buBlip>
            </a:pPr>
            <a:r>
              <a:t>惯性运动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亚里士多德的运动理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亚里士多德的运动理论</a:t>
            </a:r>
          </a:p>
        </p:txBody>
      </p:sp>
      <p:sp>
        <p:nvSpPr>
          <p:cNvPr id="152" name="亚里士多德的物理学（physics）是关于自然物之physis的学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亚里士多德的物理学（physics）是关于自然物之physis的学问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自然物的根本特征是运动（区别于理念、形式）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运动必有原因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原因有四种(质料、形式、目的、动力）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自然物的四因可以归结为二因，其中目的因=形式因=动力因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自然物的运动分为自然运动与受迫运动</a:t>
            </a:r>
          </a:p>
          <a:p>
            <a:pPr marL="366521" indent="-366521" defTabSz="455675">
              <a:spcBef>
                <a:spcPts val="2300"/>
              </a:spcBef>
              <a:buBlip>
                <a:blip r:embed="rId2"/>
              </a:buBlip>
              <a:defRPr sz="2964"/>
            </a:pPr>
            <a:r>
              <a:t>自然运动是指趋向自然位置的运动，受迫运动是背离自然运动的运动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自定义</PresentationFormat>
  <Paragraphs>234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Helvetica Neue</vt:lpstr>
      <vt:lpstr>Times Roman</vt:lpstr>
      <vt:lpstr>华文楷体</vt:lpstr>
      <vt:lpstr>STZhongsong</vt:lpstr>
      <vt:lpstr>Papyrus</vt:lpstr>
      <vt:lpstr>Parchment</vt:lpstr>
      <vt:lpstr>科学通史第6讲  新物理学的诞生</vt:lpstr>
      <vt:lpstr>上讲回顾</vt:lpstr>
      <vt:lpstr>本讲要目</vt:lpstr>
      <vt:lpstr>参考书目</vt:lpstr>
      <vt:lpstr>PowerPoint 演示文稿</vt:lpstr>
      <vt:lpstr>天文学革命的意义</vt:lpstr>
      <vt:lpstr>伽利略</vt:lpstr>
      <vt:lpstr>伽利略对现代科学的贡献</vt:lpstr>
      <vt:lpstr>亚里士多德的运动理论</vt:lpstr>
      <vt:lpstr>亚里士多德运动理论</vt:lpstr>
      <vt:lpstr>亚里士多德运动理论</vt:lpstr>
      <vt:lpstr>伽利略反对亚里士多德</vt:lpstr>
      <vt:lpstr>PowerPoint 演示文稿</vt:lpstr>
      <vt:lpstr>伽利略论自由落体运动</vt:lpstr>
      <vt:lpstr>斜面实验</vt:lpstr>
      <vt:lpstr>PowerPoint 演示文稿</vt:lpstr>
      <vt:lpstr>自由落体运动</vt:lpstr>
      <vt:lpstr>伽利略的先驱</vt:lpstr>
      <vt:lpstr>伽利略的惯性原理</vt:lpstr>
      <vt:lpstr>伽利略的惯性原理</vt:lpstr>
      <vt:lpstr>抛物体运动</vt:lpstr>
      <vt:lpstr>伽利略：自然的数学化</vt:lpstr>
      <vt:lpstr>笛卡尔</vt:lpstr>
      <vt:lpstr>笛卡尔</vt:lpstr>
      <vt:lpstr>笛卡尔惯性定律</vt:lpstr>
      <vt:lpstr>新物理学1.0版(1644)</vt:lpstr>
      <vt:lpstr>涡旋宇宙</vt:lpstr>
      <vt:lpstr>涡旋宇宙</vt:lpstr>
      <vt:lpstr>笛卡尔在哲学系仍然是大牛 在物理系为何没人理睬？  牛顿新物理学2.0 取代了 笛卡尔新物理学1.0</vt:lpstr>
      <vt:lpstr>新物理学2.0</vt:lpstr>
      <vt:lpstr>三代宇宙模型</vt:lpstr>
      <vt:lpstr>牛顿</vt:lpstr>
      <vt:lpstr>牛顿 Issac Newton</vt:lpstr>
      <vt:lpstr>PowerPoint 演示文稿</vt:lpstr>
      <vt:lpstr>PowerPoint 演示文稿</vt:lpstr>
      <vt:lpstr>PowerPoint 演示文稿</vt:lpstr>
      <vt:lpstr>牛顿</vt:lpstr>
      <vt:lpstr>牛顿生平</vt:lpstr>
      <vt:lpstr>牛顿生平</vt:lpstr>
      <vt:lpstr>牛顿生平</vt:lpstr>
      <vt:lpstr>PowerPoint 演示文稿</vt:lpstr>
      <vt:lpstr>PowerPoint 演示文稿</vt:lpstr>
      <vt:lpstr>PowerPoint 演示文稿</vt:lpstr>
      <vt:lpstr>万有引力</vt:lpstr>
      <vt:lpstr>PowerPoint 演示文稿</vt:lpstr>
      <vt:lpstr>万有引力定律发现时间表</vt:lpstr>
      <vt:lpstr>《原理》</vt:lpstr>
      <vt:lpstr>PowerPoint 演示文稿</vt:lpstr>
      <vt:lpstr>《原理》</vt:lpstr>
      <vt:lpstr>《原理》</vt:lpstr>
      <vt:lpstr>牛顿</vt:lpstr>
      <vt:lpstr>PowerPoint 演示文稿</vt:lpstr>
      <vt:lpstr>牛顿革命</vt:lpstr>
      <vt:lpstr>牛顿革命的后果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科学通史第6讲  新物理学的诞生</dc:title>
  <cp:lastModifiedBy>sun yifan</cp:lastModifiedBy>
  <cp:revision>1</cp:revision>
  <dcterms:modified xsi:type="dcterms:W3CDTF">2021-10-27T11:30:35Z</dcterms:modified>
</cp:coreProperties>
</file>